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31"/>
  </p:notesMasterIdLst>
  <p:sldIdLst>
    <p:sldId id="256" r:id="rId2"/>
    <p:sldId id="257" r:id="rId3"/>
    <p:sldId id="264" r:id="rId4"/>
    <p:sldId id="263" r:id="rId5"/>
    <p:sldId id="287" r:id="rId6"/>
    <p:sldId id="281" r:id="rId7"/>
    <p:sldId id="265" r:id="rId8"/>
    <p:sldId id="270" r:id="rId9"/>
    <p:sldId id="258" r:id="rId10"/>
    <p:sldId id="288" r:id="rId11"/>
    <p:sldId id="271" r:id="rId12"/>
    <p:sldId id="266" r:id="rId13"/>
    <p:sldId id="289" r:id="rId14"/>
    <p:sldId id="272" r:id="rId15"/>
    <p:sldId id="259" r:id="rId16"/>
    <p:sldId id="273" r:id="rId17"/>
    <p:sldId id="274" r:id="rId18"/>
    <p:sldId id="267" r:id="rId19"/>
    <p:sldId id="275" r:id="rId20"/>
    <p:sldId id="260" r:id="rId21"/>
    <p:sldId id="276" r:id="rId22"/>
    <p:sldId id="268" r:id="rId23"/>
    <p:sldId id="277" r:id="rId24"/>
    <p:sldId id="279" r:id="rId25"/>
    <p:sldId id="261" r:id="rId26"/>
    <p:sldId id="269" r:id="rId27"/>
    <p:sldId id="280" r:id="rId28"/>
    <p:sldId id="290" r:id="rId29"/>
    <p:sldId id="26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9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ABB334-61A9-4BEB-8C1C-689733CF1226}" type="datetimeFigureOut">
              <a:rPr lang="en-US" smtClean="0"/>
              <a:pPr/>
              <a:t>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4CEC9C-4864-43E6-BFE7-F70B28B8DD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756A977-0E7C-4E2B-A24A-50A6A8990034}" type="datetime1">
              <a:rPr lang="en-US" smtClean="0"/>
              <a:pPr/>
              <a:t>2/2/2021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7D2C2D-E33D-4B2D-9CDD-342F2B9C8227}" type="datetime1">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C5C70F-3C27-428B-8FE7-1A48A988CCAE}" type="datetime1">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B916766-2006-4D86-9F40-DE98158830E8}" type="datetime1">
              <a:rPr lang="en-US" smtClean="0"/>
              <a:pPr/>
              <a:t>2/2/2021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AFFB854-2C11-4BEE-8453-AE60F23E815E}" type="datetime1">
              <a:rPr lang="en-US" smtClean="0"/>
              <a:pPr/>
              <a:t>2/2/2021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C1B75F7-7314-40A0-ABE8-B44699ABA408}" type="datetime1">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13C40FD-9B27-4332-9B91-35CB99CFBACB}" type="datetime1">
              <a:rPr lang="en-US" smtClean="0"/>
              <a:pPr/>
              <a:t>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1C86939-B30E-4F81-A4E2-CE23C461CCE3}" type="datetime1">
              <a:rPr lang="en-US" smtClean="0"/>
              <a:pPr/>
              <a:t>2/2/2021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2DBBE-3FED-4B70-931E-F219378CF81A}" type="datetime1">
              <a:rPr lang="en-US" smtClean="0"/>
              <a:pPr/>
              <a:t>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F8F3D77-0283-4AB9-83B8-479E7ADBFD1D}" type="datetime1">
              <a:rPr lang="en-US" smtClean="0"/>
              <a:pPr/>
              <a:t>2/2/2021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D695277-652B-44A0-96CC-491877B882D4}" type="datetime1">
              <a:rPr lang="en-US" smtClean="0"/>
              <a:pPr/>
              <a:t>2/2/2021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2B3CB6C-825E-42AF-B70D-C67BA20A7817}" type="datetime1">
              <a:rPr lang="en-US" smtClean="0"/>
              <a:pPr/>
              <a:t>2/2/2021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533400"/>
            <a:ext cx="6172200" cy="1894362"/>
          </a:xfrm>
        </p:spPr>
        <p:txBody>
          <a:bodyPr>
            <a:normAutofit fontScale="90000"/>
          </a:bodyPr>
          <a:lstStyle/>
          <a:p>
            <a:r>
              <a:rPr lang="en-US" sz="3600" dirty="0" smtClean="0"/>
              <a:t>CHAPTER</a:t>
            </a:r>
            <a:r>
              <a:rPr lang="en-US" dirty="0" smtClean="0"/>
              <a:t> </a:t>
            </a:r>
            <a:r>
              <a:rPr lang="en-US" sz="3600" dirty="0" smtClean="0"/>
              <a:t>V</a:t>
            </a:r>
            <a:r>
              <a:rPr lang="en-US" dirty="0" smtClean="0"/>
              <a:t/>
            </a:r>
            <a:br>
              <a:rPr lang="en-US" dirty="0" smtClean="0"/>
            </a:br>
            <a:r>
              <a:rPr lang="en-US" sz="3600" b="1" dirty="0" smtClean="0"/>
              <a:t>VITAL ENERGY IN ITS UNIVERSAL APPLICATION</a:t>
            </a:r>
            <a:endParaRPr lang="en-US" sz="3600" dirty="0"/>
          </a:p>
        </p:txBody>
      </p:sp>
      <p:sp>
        <p:nvSpPr>
          <p:cNvPr id="3" name="Subtitle 2"/>
          <p:cNvSpPr>
            <a:spLocks noGrp="1"/>
          </p:cNvSpPr>
          <p:nvPr>
            <p:ph type="subTitle" idx="1"/>
          </p:nvPr>
        </p:nvSpPr>
        <p:spPr/>
        <p:txBody>
          <a:bodyPr/>
          <a:lstStyle/>
          <a:p>
            <a:r>
              <a:rPr lang="en-US" dirty="0" smtClean="0"/>
              <a:t>Prof. Dr. Manoj Narayan V </a:t>
            </a:r>
          </a:p>
          <a:p>
            <a:r>
              <a:rPr lang="en-US" dirty="0" smtClean="0"/>
              <a:t>Department of Organon of Medicine</a:t>
            </a:r>
          </a:p>
          <a:p>
            <a:r>
              <a:rPr lang="en-US" dirty="0" smtClean="0"/>
              <a:t>Sarada Krishna Homeopathic Medical College, Kulasekharam  </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 </a:t>
            </a:r>
            <a:r>
              <a:rPr lang="en-US" b="1" dirty="0" smtClean="0"/>
              <a:t>That life is continuous</a:t>
            </a:r>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 </a:t>
            </a:r>
            <a:r>
              <a:rPr lang="en-US" b="1" dirty="0" smtClean="0"/>
              <a:t>Where there is vital force there is action, motion</a:t>
            </a:r>
            <a:r>
              <a:rPr lang="en-US" dirty="0" smtClean="0"/>
              <a:t>;</a:t>
            </a:r>
          </a:p>
          <a:p>
            <a:r>
              <a:rPr lang="en-US" dirty="0" smtClean="0"/>
              <a:t> </a:t>
            </a:r>
            <a:r>
              <a:rPr lang="en-US" b="1" dirty="0" smtClean="0"/>
              <a:t>continual motion</a:t>
            </a:r>
            <a:r>
              <a:rPr lang="en-US" dirty="0" smtClean="0"/>
              <a:t>,</a:t>
            </a:r>
          </a:p>
          <a:p>
            <a:r>
              <a:rPr lang="en-US" dirty="0" smtClean="0"/>
              <a:t>. We may reason, therefore, that since these great bodies have regular motion and direction, they </a:t>
            </a:r>
            <a:r>
              <a:rPr lang="en-US" b="1" dirty="0" smtClean="0"/>
              <a:t>are impelled by some force</a:t>
            </a:r>
            <a:r>
              <a:rPr lang="en-US" dirty="0" smtClean="0"/>
              <a:t>, some energy, which although it may not be what we have come to call vital energy, is in degree closely related to it.</a:t>
            </a:r>
          </a:p>
          <a:p>
            <a:pPr>
              <a:buNone/>
            </a:pPr>
            <a:endParaRPr lang="en-US" dirty="0" smtClean="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   </a:t>
            </a:r>
            <a:r>
              <a:rPr lang="en-US" b="1" dirty="0" smtClean="0"/>
              <a:t>vital force is the most fundamental of all conditions of the universe</a:t>
            </a:r>
            <a:endParaRPr lang="en-US" dirty="0" smtClean="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   </a:t>
            </a:r>
            <a:r>
              <a:rPr lang="en-US" b="1" dirty="0" smtClean="0"/>
              <a:t>If we have no motion, no action, no direction, without vital energy, it must be this energy which is responsible for all growth and all development in all spheres of existence.</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 </a:t>
            </a:r>
            <a:r>
              <a:rPr lang="en-US" b="1" dirty="0" smtClean="0"/>
              <a:t>The privilege granted to human life is the right of choice</a:t>
            </a:r>
          </a:p>
          <a:p>
            <a:r>
              <a:rPr lang="en-US" dirty="0" smtClean="0"/>
              <a:t> </a:t>
            </a:r>
            <a:r>
              <a:rPr lang="en-US" b="1" dirty="0" smtClean="0"/>
              <a:t>The degree of the infringement, either in an individual or in his predecessors, determines the degree of decay and its speed.</a:t>
            </a:r>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(1) a correct choice (direction), and (2) aids to correct the mistakes already made and to regain the normal balance. Both these conditions are </a:t>
            </a:r>
            <a:r>
              <a:rPr lang="en-US" b="1" dirty="0" smtClean="0"/>
              <a:t>found in three spheres, the physical, the mental, and the spiritual.</a:t>
            </a:r>
          </a:p>
          <a:p>
            <a:pPr>
              <a:buNone/>
            </a:pPr>
            <a:endParaRPr lang="en-US" dirty="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On </a:t>
            </a:r>
            <a:r>
              <a:rPr lang="en-US" b="1" dirty="0" smtClean="0"/>
              <a:t>the spiritual place </a:t>
            </a:r>
            <a:r>
              <a:rPr lang="en-US" dirty="0" smtClean="0"/>
              <a:t>all those aids which foster the </a:t>
            </a:r>
            <a:r>
              <a:rPr lang="en-US" b="1" dirty="0" smtClean="0"/>
              <a:t>growth and development of the spiritual life of man</a:t>
            </a:r>
            <a:r>
              <a:rPr lang="en-US" dirty="0" smtClean="0"/>
              <a:t>.</a:t>
            </a:r>
          </a:p>
          <a:p>
            <a:r>
              <a:rPr lang="en-US" b="1" dirty="0" smtClean="0"/>
              <a:t>On the mental plane</a:t>
            </a:r>
            <a:r>
              <a:rPr lang="en-US" dirty="0" smtClean="0"/>
              <a:t>, </a:t>
            </a:r>
            <a:r>
              <a:rPr lang="en-US" b="1" dirty="0" smtClean="0"/>
              <a:t>those things which foster sanity</a:t>
            </a:r>
            <a:r>
              <a:rPr lang="en-US" dirty="0" smtClean="0"/>
              <a:t>.</a:t>
            </a:r>
          </a:p>
          <a:p>
            <a:r>
              <a:rPr lang="en-US" b="1" dirty="0" smtClean="0"/>
              <a:t>On the physical plane </a:t>
            </a:r>
            <a:r>
              <a:rPr lang="en-US" dirty="0" smtClean="0"/>
              <a:t>we find those things which tend to keep us healthy in body, such as suitable foods and those things which we can adapt for better housing, cleanliness, sanitation, and many other things.</a:t>
            </a:r>
          </a:p>
          <a:p>
            <a:endParaRPr lang="en-US" dirty="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err="1" smtClean="0"/>
              <a:t>potentization</a:t>
            </a:r>
            <a:endParaRPr lang="en-US" dirty="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 </a:t>
            </a:r>
            <a:r>
              <a:rPr lang="en-US" b="1" dirty="0" smtClean="0"/>
              <a:t>fragments of that which composes the planet, earth,</a:t>
            </a:r>
            <a:r>
              <a:rPr lang="en-US" dirty="0" smtClean="0"/>
              <a:t>.</a:t>
            </a:r>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 We recognize the presence of vital energy in vegetable growth, for it is evidenced in </a:t>
            </a:r>
            <a:r>
              <a:rPr lang="en-US" b="1" dirty="0" smtClean="0"/>
              <a:t>growth and movement in the plant</a:t>
            </a:r>
            <a:r>
              <a:rPr lang="en-US" dirty="0" smtClean="0"/>
              <a:t>, </a:t>
            </a:r>
          </a:p>
          <a:p>
            <a:r>
              <a:rPr lang="en-US" dirty="0" smtClean="0"/>
              <a:t>by </a:t>
            </a:r>
            <a:r>
              <a:rPr lang="en-US" b="1" dirty="0" smtClean="0"/>
              <a:t>law the planets in their courses and influences the winds and tides, influences the manner and periods of growth of the individual plant, </a:t>
            </a:r>
            <a:r>
              <a:rPr lang="en-US" dirty="0" smtClean="0"/>
              <a:t>thus again tying what we know to be a manifestation of life to the universal energy.</a:t>
            </a:r>
          </a:p>
          <a:p>
            <a:endParaRPr lang="en-US" dirty="0" smtClean="0"/>
          </a:p>
          <a:p>
            <a:endParaRPr lang="en-US" dirty="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 The </a:t>
            </a:r>
            <a:r>
              <a:rPr lang="en-US" b="1" dirty="0" smtClean="0"/>
              <a:t>vital energy </a:t>
            </a:r>
          </a:p>
          <a:p>
            <a:r>
              <a:rPr lang="en-US" b="1" dirty="0" smtClean="0"/>
              <a:t>individual</a:t>
            </a:r>
            <a:r>
              <a:rPr lang="en-US" dirty="0" smtClean="0"/>
              <a:t> is said to have </a:t>
            </a:r>
            <a:r>
              <a:rPr lang="en-US" b="1" dirty="0" smtClean="0"/>
              <a:t>life</a:t>
            </a:r>
            <a:r>
              <a:rPr lang="en-US" dirty="0" smtClean="0"/>
              <a:t>, to be, to exist. Even as the </a:t>
            </a:r>
            <a:r>
              <a:rPr lang="en-US" b="1" dirty="0" smtClean="0"/>
              <a:t>individua</a:t>
            </a:r>
            <a:r>
              <a:rPr lang="en-US" dirty="0" smtClean="0"/>
              <a:t>l is derived from-becomes-from the </a:t>
            </a:r>
            <a:r>
              <a:rPr lang="en-US" b="1" dirty="0" smtClean="0"/>
              <a:t>mating of two individuals</a:t>
            </a:r>
            <a:r>
              <a:rPr lang="en-US" dirty="0" smtClean="0"/>
              <a:t>, </a:t>
            </a:r>
          </a:p>
          <a:p>
            <a:r>
              <a:rPr lang="en-US" b="1" dirty="0" smtClean="0"/>
              <a:t>vital force itself derived from an infinite source</a:t>
            </a:r>
            <a:endParaRPr lang="en-US" dirty="0" smtClean="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In the homeopathic method of preparing drugs for medication, by </a:t>
            </a:r>
            <a:r>
              <a:rPr lang="en-US" b="1" dirty="0" smtClean="0"/>
              <a:t>releasing the energy therein through potentization;</a:t>
            </a:r>
            <a:r>
              <a:rPr lang="en-US" dirty="0" smtClean="0"/>
              <a:t> </a:t>
            </a:r>
          </a:p>
          <a:p>
            <a:r>
              <a:rPr lang="en-US" dirty="0" smtClean="0"/>
              <a:t>     We comprehend most easily the</a:t>
            </a:r>
            <a:r>
              <a:rPr lang="en-US" b="1" dirty="0" smtClean="0"/>
              <a:t> animation</a:t>
            </a:r>
            <a:endParaRPr lang="en-US" dirty="0" smtClean="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We believe that </a:t>
            </a:r>
            <a:r>
              <a:rPr lang="en-US" b="1" dirty="0" smtClean="0"/>
              <a:t>vital energy</a:t>
            </a:r>
            <a:r>
              <a:rPr lang="en-US" dirty="0" smtClean="0"/>
              <a:t> as we comprehend it is not a mass power, but </a:t>
            </a:r>
            <a:r>
              <a:rPr lang="en-US" b="1" dirty="0" smtClean="0"/>
              <a:t>an infinite umber of egocentric sparks</a:t>
            </a:r>
            <a:r>
              <a:rPr lang="en-US" dirty="0" smtClean="0"/>
              <a:t>. </a:t>
            </a:r>
          </a:p>
          <a:p>
            <a:r>
              <a:rPr lang="en-US" dirty="0" smtClean="0"/>
              <a:t>We believe also that </a:t>
            </a:r>
            <a:r>
              <a:rPr lang="en-US" b="1" dirty="0" smtClean="0"/>
              <a:t>material substance</a:t>
            </a:r>
            <a:r>
              <a:rPr lang="en-US" dirty="0" smtClean="0"/>
              <a:t>, mass power, </a:t>
            </a:r>
            <a:r>
              <a:rPr lang="en-US" b="1" dirty="0" smtClean="0"/>
              <a:t>in medication</a:t>
            </a:r>
            <a:r>
              <a:rPr lang="en-US" dirty="0" smtClean="0"/>
              <a:t>, would completely overwhelm the individual vital energy to complete annihilation or would subvert it to eventual decay and death. </a:t>
            </a:r>
          </a:p>
          <a:p>
            <a:r>
              <a:rPr lang="en-US" dirty="0" smtClean="0"/>
              <a:t>We believe that the </a:t>
            </a:r>
            <a:r>
              <a:rPr lang="en-US" b="1" dirty="0" smtClean="0"/>
              <a:t>mathematical law of quantity </a:t>
            </a:r>
            <a:r>
              <a:rPr lang="en-US" dirty="0" smtClean="0"/>
              <a:t>extends through all nature, and applies to all vital energy in whatever form, and that if this is so, it is peculiarly applicable when we are dealing with that infinitely delicate balance of vital force in the individual.</a:t>
            </a:r>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dirty="0" smtClean="0"/>
              <a:t>Let us look at this law of mathematics with that thought in mind: </a:t>
            </a:r>
            <a:r>
              <a:rPr lang="en-US" b="1" dirty="0" smtClean="0"/>
              <a:t>THE QUANTITY OF ACTION NECESSARY TO EFFECT ANY CHANGE IN NATURE IS THE LEAST POSSIBLE; and, as </a:t>
            </a:r>
            <a:r>
              <a:rPr lang="en-US" b="1" dirty="0" err="1" smtClean="0"/>
              <a:t>Fincke</a:t>
            </a:r>
            <a:r>
              <a:rPr lang="en-US" b="1" dirty="0" smtClean="0"/>
              <a:t> added: THE DECISIVE AMOUNT IS ALWAYS A MINIMUM, AN INFINITESIMAL.</a:t>
            </a:r>
          </a:p>
          <a:p>
            <a:r>
              <a:rPr lang="en-US" dirty="0" smtClean="0"/>
              <a:t>     If </a:t>
            </a:r>
            <a:r>
              <a:rPr lang="en-US" b="1" dirty="0" smtClean="0"/>
              <a:t>vital energy is the fundamental power,</a:t>
            </a:r>
            <a:r>
              <a:rPr lang="en-US" dirty="0" smtClean="0"/>
              <a:t> the motivating factor of the universe, balance must be one expression of the law. If the very planets are kept in their place through the influence of vital energy, this must be an infinitely delicate balance. We see the effects of balance all through nature and natural expressions and therefore we realize that </a:t>
            </a:r>
            <a:r>
              <a:rPr lang="en-US" b="1" dirty="0" smtClean="0"/>
              <a:t>balance, power, is one manifestation of the law</a:t>
            </a:r>
            <a:r>
              <a:rPr lang="en-US" dirty="0" smtClean="0"/>
              <a:t>     </a:t>
            </a:r>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smtClean="0"/>
              <a:t>earth</a:t>
            </a:r>
            <a:endParaRPr lang="en-US" dirty="0" smtClean="0"/>
          </a:p>
          <a:p>
            <a:r>
              <a:rPr lang="en-US" b="1" dirty="0" smtClean="0"/>
              <a:t>see the effects of the imbalance of the individual</a:t>
            </a:r>
            <a:r>
              <a:rPr lang="en-US" dirty="0" smtClean="0"/>
              <a:t>. </a:t>
            </a:r>
          </a:p>
          <a:p>
            <a:endParaRPr lang="en-US" dirty="0" smtClean="0"/>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 </a:t>
            </a:r>
            <a:r>
              <a:rPr lang="en-US" b="1" dirty="0" smtClean="0"/>
              <a:t>power of choice</a:t>
            </a:r>
            <a:r>
              <a:rPr lang="en-US" dirty="0" smtClean="0"/>
              <a:t>, which often influences his own </a:t>
            </a:r>
            <a:r>
              <a:rPr lang="en-US" dirty="0" err="1" smtClean="0"/>
              <a:t>dynamis</a:t>
            </a:r>
            <a:r>
              <a:rPr lang="en-US" dirty="0" smtClean="0"/>
              <a:t> and the </a:t>
            </a:r>
            <a:r>
              <a:rPr lang="en-US" dirty="0" err="1" smtClean="0"/>
              <a:t>dynamis</a:t>
            </a:r>
            <a:r>
              <a:rPr lang="en-US" dirty="0" smtClean="0"/>
              <a:t> of those with whom he comes in contact. </a:t>
            </a:r>
          </a:p>
          <a:p>
            <a:r>
              <a:rPr lang="en-US" dirty="0" smtClean="0"/>
              <a:t>In other words, </a:t>
            </a:r>
            <a:r>
              <a:rPr lang="en-US" b="1" dirty="0" smtClean="0"/>
              <a:t>his very existence, since we so often see the effects of the imbalance of the individual. </a:t>
            </a:r>
          </a:p>
          <a:p>
            <a:r>
              <a:rPr lang="en-US" b="1" dirty="0" smtClean="0"/>
              <a:t>In other words, his very existence is an expression of vital energy, but he is also exposed to the influence of the vital energy of others and the interplay of vital energy and balance from many sources may imperil his own balance. </a:t>
            </a:r>
          </a:p>
          <a:p>
            <a:r>
              <a:rPr lang="en-US" dirty="0" smtClean="0"/>
              <a:t>The resultant lack of balance in his own vital energy is disorder that manifests itself in a train of symptoms of </a:t>
            </a:r>
            <a:r>
              <a:rPr lang="en-US" b="1" dirty="0" err="1" smtClean="0"/>
              <a:t>dis</a:t>
            </a:r>
            <a:r>
              <a:rPr lang="en-US" b="1" dirty="0" smtClean="0"/>
              <a:t>-ease.</a:t>
            </a:r>
          </a:p>
          <a:p>
            <a:endParaRPr lang="en-US" dirty="0" smtClean="0"/>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smtClean="0"/>
              <a:t>Mathematics</a:t>
            </a:r>
          </a:p>
          <a:p>
            <a:r>
              <a:rPr lang="en-US" dirty="0" smtClean="0"/>
              <a:t>. </a:t>
            </a:r>
            <a:r>
              <a:rPr lang="en-US" b="1" dirty="0" smtClean="0"/>
              <a:t>Balance </a:t>
            </a:r>
          </a:p>
          <a:p>
            <a:r>
              <a:rPr lang="en-US" b="1" dirty="0" smtClean="0"/>
              <a:t>laws that apply to mathematics must be equally applicable to every condition where balance is a factor.</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 </a:t>
            </a:r>
            <a:r>
              <a:rPr lang="en-US" b="1" dirty="0" smtClean="0"/>
              <a:t>All the elements and all forms of matter possess the possibility of divisibility to an almost infinite degree.</a:t>
            </a:r>
          </a:p>
          <a:p>
            <a:r>
              <a:rPr lang="en-US" dirty="0" smtClean="0"/>
              <a:t> </a:t>
            </a:r>
            <a:r>
              <a:rPr lang="en-US" b="1" dirty="0" smtClean="0"/>
              <a:t>Iron</a:t>
            </a:r>
            <a:endParaRPr lang="en-US" dirty="0" smtClean="0"/>
          </a:p>
        </p:txBody>
      </p:sp>
      <p:sp>
        <p:nvSpPr>
          <p:cNvPr id="4" name="Slide Number Placeholder 3"/>
          <p:cNvSpPr>
            <a:spLocks noGrp="1"/>
          </p:cNvSpPr>
          <p:nvPr>
            <p:ph type="sldNum" sz="quarter" idx="15"/>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   It is a question whether</a:t>
            </a:r>
            <a:r>
              <a:rPr lang="en-US" b="1" dirty="0" smtClean="0"/>
              <a:t> matter itself, which we call at times inert, does not manifest active properties; in other words, is possessed by activity and motion</a:t>
            </a:r>
            <a:r>
              <a:rPr lang="en-US" dirty="0" smtClean="0"/>
              <a:t>. This has been demonstrated in </a:t>
            </a:r>
            <a:r>
              <a:rPr lang="en-US" b="1" dirty="0" smtClean="0"/>
              <a:t>Madame Curie's investigations of radioactive substances, and again the far-reaching discoveries of </a:t>
            </a:r>
            <a:r>
              <a:rPr lang="en-US" b="1" dirty="0" err="1" smtClean="0"/>
              <a:t>Languin</a:t>
            </a:r>
            <a:r>
              <a:rPr lang="en-US" b="1" dirty="0" smtClean="0"/>
              <a:t> in his demonstration of the activity within the atom of the physical cells</a:t>
            </a:r>
            <a:r>
              <a:rPr lang="en-US" dirty="0" smtClean="0"/>
              <a:t>.</a:t>
            </a:r>
          </a:p>
          <a:p>
            <a:r>
              <a:rPr lang="en-US" i="1" dirty="0" smtClean="0"/>
              <a:t>     </a:t>
            </a:r>
            <a:endParaRPr lang="en-US" dirty="0" smtClean="0"/>
          </a:p>
          <a:p>
            <a:endParaRPr lang="en-US" dirty="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i="1" dirty="0" smtClean="0"/>
              <a:t>The greater the divisibility of elements or matter, the more they exhibit the possibility of permeability by the vital energy</a:t>
            </a:r>
            <a:r>
              <a:rPr lang="en-US" dirty="0" smtClean="0"/>
              <a:t>; the energy being not dependent upon the mass, but on the play or balance between the positive and negative poles of the atom.</a:t>
            </a:r>
          </a:p>
          <a:p>
            <a:r>
              <a:rPr lang="en-US" dirty="0" smtClean="0"/>
              <a:t>     Vital force is capable of three forms of action: motion, direction, and balance. These manifestations of energy are an integral part of any exhibition of vital energy. Growth and development are directed motion, and in the degree of their perfection do we find the manifestation of balance.</a:t>
            </a:r>
          </a:p>
          <a:p>
            <a:endParaRPr lang="en-US" dirty="0" smtClean="0"/>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smtClean="0"/>
              <a:t> What do we mean vital energy?</a:t>
            </a:r>
          </a:p>
          <a:p>
            <a:r>
              <a:rPr lang="en-US" dirty="0" smtClean="0"/>
              <a:t>     What is the influence of energy on growth and development?</a:t>
            </a:r>
          </a:p>
          <a:p>
            <a:r>
              <a:rPr lang="en-US" dirty="0" smtClean="0"/>
              <a:t>     What is the effect of potentization on material substances?</a:t>
            </a:r>
          </a:p>
          <a:p>
            <a:r>
              <a:rPr lang="en-US" dirty="0" smtClean="0"/>
              <a:t>     How is the energy inherent in plants released for their use in remedies?</a:t>
            </a:r>
          </a:p>
          <a:p>
            <a:r>
              <a:rPr lang="en-US" dirty="0" smtClean="0"/>
              <a:t>     State the mathematical law of least action.</a:t>
            </a:r>
          </a:p>
          <a:p>
            <a:r>
              <a:rPr lang="en-US" dirty="0" smtClean="0"/>
              <a:t>     How does the law of least action apply to the administration of homeopathic </a:t>
            </a:r>
            <a:r>
              <a:rPr lang="en-US" dirty="0" err="1" smtClean="0"/>
              <a:t>potentized</a:t>
            </a:r>
            <a:r>
              <a:rPr lang="en-US" dirty="0" smtClean="0"/>
              <a:t> remedies?</a:t>
            </a:r>
          </a:p>
          <a:p>
            <a:r>
              <a:rPr lang="en-US" dirty="0" smtClean="0"/>
              <a:t>     What influence has divisibility upon matter?</a:t>
            </a:r>
          </a:p>
          <a:p>
            <a:r>
              <a:rPr lang="en-US" dirty="0" smtClean="0"/>
              <a:t>     What three forms of action has vital force?</a:t>
            </a:r>
          </a:p>
          <a:p>
            <a:pPr>
              <a:buNone/>
            </a:pPr>
            <a:r>
              <a:rPr lang="en-US" dirty="0" smtClean="0"/>
              <a:t/>
            </a:r>
            <a:br>
              <a:rPr lang="en-US" dirty="0" smtClean="0"/>
            </a:br>
            <a:endParaRPr lang="en-US" dirty="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     </a:t>
            </a:r>
            <a:r>
              <a:rPr lang="en-US" b="1" dirty="0" smtClean="0"/>
              <a:t>the ego</a:t>
            </a:r>
            <a:endParaRPr lang="en-US" dirty="0" smtClean="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smtClean="0"/>
              <a:t>religion was the first expression of thought to formulate this vital concept of life</a:t>
            </a:r>
            <a:r>
              <a:rPr lang="en-US" dirty="0" smtClean="0"/>
              <a:t>.</a:t>
            </a:r>
          </a:p>
          <a:p>
            <a:r>
              <a:rPr lang="en-US" dirty="0" smtClean="0"/>
              <a:t>Bible: "And the Lord God... breathed into his nostrils t</a:t>
            </a:r>
            <a:r>
              <a:rPr lang="en-US" b="1" dirty="0" smtClean="0"/>
              <a:t>he breath of life</a:t>
            </a:r>
            <a:r>
              <a:rPr lang="en-US" dirty="0" smtClean="0"/>
              <a:t>; and man became a living soul." "Before Abraham was, I am."</a:t>
            </a:r>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So, what is the breath of God? It is the life and power of God, given to man to animate him. The Hebrew word for </a:t>
            </a:r>
            <a:r>
              <a:rPr lang="en-US" i="1" dirty="0" smtClean="0"/>
              <a:t>spirit</a:t>
            </a:r>
            <a:r>
              <a:rPr lang="en-US" dirty="0" smtClean="0"/>
              <a:t> is </a:t>
            </a:r>
            <a:r>
              <a:rPr lang="en-US" i="1" dirty="0" err="1" smtClean="0"/>
              <a:t>ruach</a:t>
            </a:r>
            <a:r>
              <a:rPr lang="en-US" dirty="0" smtClean="0"/>
              <a:t>, which means “wind, breath, air, spirit.” The life of God lives on and on; the immaterial part of man was designed to live eternally. The only question is where will we live?</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Astronomy</a:t>
            </a:r>
            <a:r>
              <a:rPr lang="en-US" dirty="0" smtClean="0"/>
              <a:t> is a part of science; m</a:t>
            </a:r>
            <a:r>
              <a:rPr lang="en-US" b="1" dirty="0" smtClean="0"/>
              <a:t>athematics</a:t>
            </a:r>
            <a:r>
              <a:rPr lang="en-US" dirty="0" smtClean="0"/>
              <a:t> is an essential component of astronomy. Astronomy and mathematics, viewed in the light of the whole vision of vital energy are essentially a partial proof of the omnipresence of vital energy as being the moving Energy, the activating Power, of the universe.</a:t>
            </a:r>
          </a:p>
          <a:p>
            <a:endParaRPr lang="en-US" dirty="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 As </a:t>
            </a:r>
            <a:r>
              <a:rPr lang="en-US" b="1" dirty="0" smtClean="0"/>
              <a:t>Logic</a:t>
            </a:r>
            <a:r>
              <a:rPr lang="en-US" dirty="0" smtClean="0"/>
              <a:t> deals with "</a:t>
            </a:r>
            <a:r>
              <a:rPr lang="en-US" b="1" dirty="0" smtClean="0"/>
              <a:t>the principles governing the comparative and constructive faculties in the pursuit and use of truth," let us apply this science to our theorem, and reason this through to its natural conclusions.</a:t>
            </a:r>
          </a:p>
          <a:p>
            <a:r>
              <a:rPr lang="en-US" dirty="0" smtClean="0"/>
              <a:t>     </a:t>
            </a:r>
            <a:endParaRPr lang="en-US" b="1" dirty="0" smtClean="0"/>
          </a:p>
          <a:p>
            <a:endParaRPr lang="en-US" dirty="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physical, mental and spiritual well-being of our patients.</a:t>
            </a:r>
            <a:endParaRPr lang="en-US" dirty="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smtClean="0"/>
              <a:t>life is perpetuated under certain favorable conditions of mating. </a:t>
            </a:r>
            <a:endParaRPr lang="en-US" dirty="0" smtClean="0"/>
          </a:p>
          <a:p>
            <a:r>
              <a:rPr lang="en-US" dirty="0" smtClean="0"/>
              <a:t>    </a:t>
            </a:r>
            <a:endParaRPr lang="en-US" dirty="0"/>
          </a:p>
        </p:txBody>
      </p:sp>
      <p:sp>
        <p:nvSpPr>
          <p:cNvPr id="4" name="Slide Number Placeholder 3"/>
          <p:cNvSpPr>
            <a:spLocks noGrp="1"/>
          </p:cNvSpPr>
          <p:nvPr>
            <p:ph type="sldNum" sz="quarter" idx="15"/>
          </p:nvPr>
        </p:nvSpPr>
        <p:spPr/>
        <p:txBody>
          <a:bodyPr>
            <a:normAutofit/>
          </a:bodyPr>
          <a:lstStyle/>
          <a:p>
            <a:fld id="{B6F15528-21DE-4FAA-801E-634DDDAF4B2B}"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TotalTime>
  <Words>727</Words>
  <Application>Microsoft Office PowerPoint</Application>
  <PresentationFormat>On-screen Show (4:3)</PresentationFormat>
  <Paragraphs>93</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Century Schoolbook</vt:lpstr>
      <vt:lpstr>Wingdings</vt:lpstr>
      <vt:lpstr>Wingdings 2</vt:lpstr>
      <vt:lpstr>Oriel</vt:lpstr>
      <vt:lpstr>CHAPTER V VITAL ENERGY IN ITS UNIVERSAL APPLICATION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V VITAL ENERGY IN ITS UNIVERSAL APPLICATION</dc:title>
  <dc:creator>New</dc:creator>
  <cp:lastModifiedBy>Lib Lab One</cp:lastModifiedBy>
  <cp:revision>17</cp:revision>
  <dcterms:created xsi:type="dcterms:W3CDTF">2006-08-16T00:00:00Z</dcterms:created>
  <dcterms:modified xsi:type="dcterms:W3CDTF">2021-02-02T04:33:15Z</dcterms:modified>
</cp:coreProperties>
</file>